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9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87.png" ContentType="image/png"/>
  <Override PartName="/ppt/media/image6.png" ContentType="image/png"/>
  <Override PartName="/ppt/media/image8.jpeg" ContentType="image/jpeg"/>
  <Override PartName="/ppt/media/image11.png" ContentType="image/png"/>
  <Override PartName="/ppt/media/image35.png" ContentType="image/png"/>
  <Override PartName="/ppt/media/image62.jpeg" ContentType="image/jpe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3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2299C1C-51BC-4C3A-A36C-B2EAA6CEC64D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686160" y="434376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profile of counts is a linear mixture of universal profiles known as signatures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weights are also known as exposures, because they represent the expected no. mutations attributable to signature.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Profiles are our fundamental object of study.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686160" y="434376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686160" y="434376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686160" y="434376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686160" y="434376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But MLEs can be misleading, particularly with sparse data.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are some sensible choices to moderate (regularize) the estimation: Dirichlet prior.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Dummy example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685800" y="439200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Analogy between Dirichlet and distribution over the space of ways to break a stick.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686160" y="434376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686160" y="434376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Imagine sample N has few mutations (in particular a lot of zeros) but we still want to carry out inference of some kind on its mutation rate.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By fitting we can provide a plausible decomposition of the sparse set, which leads to well defined frequencies for each context.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52700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Flat mutation rate: 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Take the mutation burden observed in a sample and “spread” it across possible mutations proportionally to the conditional probabilities.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Given regions we can then compare expected exposure with observed exposure. Exon-vs-Intron mutation rate.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Locally flat, neutral mutation rate: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Compute expected silent burden across the canonical transcriptome and extrapolate mutation rates (ENCODE covariates, dNdScv).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686160" y="434376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Formally, expression of the error and underlying assumptions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Dummy example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686160" y="4343760"/>
            <a:ext cx="5480640" cy="41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the mutation rate?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can reason in terms of the mutation rate without knowing it exactly.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REAL mutation rate depends on: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accumulated exposure to mutagenic process (time and intensity of mutagen)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dynamics of genetic damage accumulation and repair activity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number of divisions of the cell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a flat mutation rate model all this should be contained in a constant K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given 2 sites: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site1 has ACA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site2 has ACC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is more likely to have occurred in the sequencing experiment ACA&gt;T at site1 or ACC&gt;T at site2?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given 2 sites: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site1 has ACA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site2 has ACC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is more likely to have occurred in the sequencing experiment, a mutation in site1 or in site2?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Clumping is inherent to randomness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Sometimes we need to statistically assess mutational clumps aka “clusters”, i.e. how likely it is to bring them about just by chance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Would the distribution of mutations be the same if randomly re-drawing the same number of mutations?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need to do so consistently with mutational profiles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idea can be extended to other forms of enrichment: functional scores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760" cy="342288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280" cy="4108680"/>
          </a:xfrm>
          <a:prstGeom prst="rect">
            <a:avLst/>
          </a:prstGeom>
        </p:spPr>
        <p:txBody>
          <a:bodyPr lIns="0" rIns="0" tIns="0" bIns="0"/>
          <a:p>
            <a:pPr marL="216000" indent="-2106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ref, flanking and alt bases are determinants of the mutation rate.</a:t>
            </a:r>
            <a:endParaRPr b="0" lang="en-US" sz="2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Mutational processes encoded as signatures all share one important fundamental property: </a:t>
            </a:r>
            <a:endParaRPr b="0" lang="en-US" sz="2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 </a:t>
            </a:r>
            <a:endParaRPr b="0" lang="en-US" sz="2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 </a:t>
            </a:r>
            <a:r>
              <a:rPr b="0" lang="en-US" sz="2000" spc="-1" strike="noStrike">
                <a:latin typeface="Arial"/>
              </a:rPr>
              <a:t>the mutation rates for each channel keep proportional, regardless of the exposure.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81032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Mutations can be broken down: virtual fractions of mutation reflecting the chances that this mutation has been originated by a given mutational process.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Specific for each sample and context.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Total exposure of a signature in a given region can be computed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Mean risk coming from a specific exposure is computed by spreading a unit burden and  comparing region vs environment.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Unit risk attributable to a mutational process can be converted to effective risk is multiplied by the exposure.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760" cy="3422880"/>
          </a:xfrm>
          <a:prstGeom prst="rect">
            <a:avLst/>
          </a:prstGeom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280" cy="4108680"/>
          </a:xfrm>
          <a:prstGeom prst="rect">
            <a:avLst/>
          </a:prstGeom>
        </p:spPr>
        <p:txBody>
          <a:bodyPr lIns="0" rIns="0" tIns="0" bIns="0"/>
          <a:p>
            <a:pPr marL="216000" indent="-2106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examples of exogenous factors</a:t>
            </a:r>
            <a:endParaRPr b="0" lang="en-US" sz="2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genotoxic poisoning by</a:t>
            </a:r>
            <a:endParaRPr b="0" lang="en-US" sz="2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acrylamide</a:t>
            </a:r>
            <a:endParaRPr b="0" lang="en-US" sz="2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aristolochic acids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686160" y="4343760"/>
            <a:ext cx="5480640" cy="42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24368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Cosine similarity (geometric)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Relative entropy (how to interpret the order of magnitude)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These are pointwise comparisons, but it may also be useful to think about a random signature profile generating process and compute p-values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Such random generating processes can be e.g.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based on rearrangements or based on distributions (Dirichlet)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760" cy="342288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280" cy="4108680"/>
          </a:xfrm>
          <a:prstGeom prst="rect">
            <a:avLst/>
          </a:prstGeom>
        </p:spPr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Somatic mutations (variants) reflect the history of each cell downstream from germline.</a:t>
            </a:r>
            <a:endParaRPr b="0" lang="en-US" sz="24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Clonal expansion (e.g. tumours) provides us a faithful snapshot of the mutational status of the founder cell(s).</a:t>
            </a: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89040" cy="3422160"/>
          </a:xfrm>
          <a:prstGeom prst="rect">
            <a:avLst/>
          </a:prstGeom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560" cy="4107960"/>
          </a:xfrm>
          <a:prstGeom prst="rect">
            <a:avLst/>
          </a:prstGeom>
        </p:spPr>
        <p:txBody>
          <a:bodyPr lIns="0" rIns="0" tIns="0" bIns="0"/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67400" cy="52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67400" cy="52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7400" cy="11397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jpe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loizoulab.org/research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slideLayout" Target="../slideLayouts/slideLayout1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doi.org/10.1101/190330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github.com/AlexandrovLab/SigProfilerExtractor" TargetMode="External"/><Relationship Id="rId2" Type="http://schemas.openxmlformats.org/officeDocument/2006/relationships/hyperlink" Target="https://bitbucket.org/bbglab/sigprofilerjulia" TargetMode="External"/><Relationship Id="rId3" Type="http://schemas.openxmlformats.org/officeDocument/2006/relationships/hyperlink" Target="https://github.com/broadinstitute/getzlab-SignatureAnalyzer" TargetMode="External"/><Relationship Id="rId4" Type="http://schemas.openxmlformats.org/officeDocument/2006/relationships/hyperlink" Target="https://github.com/nicolaroberts/hdp" TargetMode="External"/><Relationship Id="rId5" Type="http://schemas.openxmlformats.org/officeDocument/2006/relationships/hyperlink" Target="https://github.com/steverozen/mSigHdp" TargetMode="External"/><Relationship Id="rId6" Type="http://schemas.openxmlformats.org/officeDocument/2006/relationships/hyperlink" Target="https://github.com/gerstung-lab/tensorsignatures" TargetMode="External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forms.gle/PUdqAhiVnFDngV7NA" TargetMode="External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7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93800" y="2377440"/>
            <a:ext cx="11180880" cy="23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ISMB 2020 Tutorial: 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Mutational Signature Analysis</a:t>
            </a:r>
            <a:br/>
            <a:br/>
            <a:r>
              <a:rPr b="1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 Themes and Tactics in</a:t>
            </a:r>
            <a:br/>
            <a:r>
              <a:rPr b="1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Genomic Landscape Analyses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Ferran Muiños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600" spc="-1" strike="noStrike">
                <a:solidFill>
                  <a:srgbClr val="0066b3"/>
                </a:solidFill>
                <a:latin typeface="Calibri Light"/>
                <a:ea typeface="DejaVu Sans"/>
              </a:rPr>
              <a:t>ferran.muinos@irbbarcelona.org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3" name="Picture 22" descr=""/>
          <p:cNvPicPr/>
          <p:nvPr/>
        </p:nvPicPr>
        <p:blipFill>
          <a:blip r:embed="rId1"/>
          <a:stretch/>
        </p:blipFill>
        <p:spPr>
          <a:xfrm>
            <a:off x="5386680" y="4961160"/>
            <a:ext cx="2239920" cy="138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113840" y="26067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1. from frequencies to probabilities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36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Count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03480" y="2061360"/>
            <a:ext cx="6041160" cy="329040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1338560" y="6397560"/>
            <a:ext cx="6141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7040880" y="1554480"/>
            <a:ext cx="5095440" cy="434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22960" y="18288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Deconstruction and fitting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85600" y="1529640"/>
            <a:ext cx="9978840" cy="494028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11247120" y="6397560"/>
            <a:ext cx="7056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36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Observed frequencies are not the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true underlying probabilities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915480" y="2166480"/>
            <a:ext cx="10508760" cy="41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Multinomial model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 rot="23400">
            <a:off x="1607040" y="2956320"/>
            <a:ext cx="9136800" cy="3135960"/>
          </a:xfrm>
          <a:prstGeom prst="rect">
            <a:avLst/>
          </a:prstGeom>
          <a:ln w="38160"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1338560" y="6397560"/>
            <a:ext cx="6141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46080" y="77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 with MLE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74320" y="2437920"/>
            <a:ext cx="5574600" cy="272808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6400800" y="3714120"/>
            <a:ext cx="5537880" cy="283464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6358320" y="1371600"/>
            <a:ext cx="5525640" cy="207252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11338560" y="6397560"/>
            <a:ext cx="6141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946080" y="77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low 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71480" y="213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Maximum Likelihood Estimation (MLE) is a reasonable choice when high counts...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but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sometimes we get low counts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and we still want to say something about context probability at sequencing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what to do?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1338560" y="6397560"/>
            <a:ext cx="6141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822960" y="221040"/>
            <a:ext cx="13712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371600" y="1770480"/>
            <a:ext cx="9616680" cy="468828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11247120" y="6397560"/>
            <a:ext cx="7056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-199440" y="149040"/>
            <a:ext cx="1307268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987480" y="177624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Dirichlet distributions can be thought of as one particularly simple family of distributions of multinomial distributions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282400" y="2840040"/>
            <a:ext cx="8047440" cy="383220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11247120" y="6397560"/>
            <a:ext cx="7056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838080" y="36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463040" y="2155680"/>
            <a:ext cx="9597240" cy="430344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11338560" y="6397560"/>
            <a:ext cx="6141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09480" y="273600"/>
            <a:ext cx="1096740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Dirichlet distribution on 2-simplex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65760" y="3146760"/>
            <a:ext cx="2583000" cy="19846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11338560" y="6397560"/>
            <a:ext cx="6141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932440" y="1568160"/>
            <a:ext cx="2821680" cy="200700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3017520" y="4145040"/>
            <a:ext cx="3026160" cy="215244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4"/>
          <a:stretch/>
        </p:blipFill>
        <p:spPr>
          <a:xfrm>
            <a:off x="3200400" y="1628280"/>
            <a:ext cx="2741400" cy="194976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5"/>
          <a:stretch/>
        </p:blipFill>
        <p:spPr>
          <a:xfrm>
            <a:off x="8461080" y="4094640"/>
            <a:ext cx="3130560" cy="22266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6"/>
          <a:stretch/>
        </p:blipFill>
        <p:spPr>
          <a:xfrm>
            <a:off x="8596080" y="1568160"/>
            <a:ext cx="2825640" cy="200988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7"/>
          <a:stretch/>
        </p:blipFill>
        <p:spPr>
          <a:xfrm>
            <a:off x="5775480" y="4135320"/>
            <a:ext cx="3072960" cy="21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005840" y="26067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0. 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1521440" y="6397560"/>
            <a:ext cx="3042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-91440" y="257040"/>
            <a:ext cx="1261548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80480" y="1830960"/>
            <a:ext cx="10693440" cy="383544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11338560" y="639756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504720" y="1521360"/>
            <a:ext cx="5800680" cy="243216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-91440" y="41040"/>
            <a:ext cx="1261548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486400" y="3749040"/>
            <a:ext cx="6400440" cy="287352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838080" y="18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951480" y="2418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005480" y="1828800"/>
            <a:ext cx="9505440" cy="475020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4350240" y="3951360"/>
            <a:ext cx="7401960" cy="1275480"/>
          </a:xfrm>
          <a:prstGeom prst="ellipse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4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38080" y="18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51480" y="2418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645920" y="1775520"/>
            <a:ext cx="9217440" cy="462240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838080" y="36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note on probability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 discussing probabilities, it is often a waste of time not to have a concrete underlying random experiment in mind.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2. site specific mutation rate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838080" y="401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do those frequencies and probabilities mean?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275480" y="231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two main “forces“ that shape the spectrum inferred from our sequencing experiment: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1)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site-by-site mutation rate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2) [trinucleotide]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content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of the region sequenced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If we correct for the content, what are we left with?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8080" y="36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Whole genome and exome: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trinucleotide content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849600" y="2237400"/>
            <a:ext cx="4803480" cy="35096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6259680" y="2230560"/>
            <a:ext cx="4803480" cy="350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838080" y="18288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Flat model of site-by-site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876680" y="1645920"/>
            <a:ext cx="8360640" cy="483408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13968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997200" y="1688400"/>
            <a:ext cx="4933080" cy="207000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97200" y="3791520"/>
            <a:ext cx="4991040" cy="287892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6238800" y="1383120"/>
            <a:ext cx="5735880" cy="25448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6221880" y="4031640"/>
            <a:ext cx="5752800" cy="227376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946080" y="113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depends on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nucleotide context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6583680" y="1737360"/>
            <a:ext cx="4204080" cy="22831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415080" y="1737360"/>
            <a:ext cx="4686840" cy="50252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5574600" y="4389120"/>
            <a:ext cx="6309720" cy="200880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11521800" y="6397560"/>
            <a:ext cx="3042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38080" y="36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31520" y="2194560"/>
            <a:ext cx="5459760" cy="310320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6675120" y="2103120"/>
            <a:ext cx="5345280" cy="379980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6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region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457200" y="1920240"/>
            <a:ext cx="5756040" cy="375120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6562800" y="2286000"/>
            <a:ext cx="5228280" cy="267552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36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region is more likely to mutate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457200" y="1920240"/>
            <a:ext cx="5756040" cy="375120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078880" cy="248112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3. assessing mutation rate anomalies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874080" y="28440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2093040" y="2008800"/>
            <a:ext cx="8249400" cy="383652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208600" y="6035040"/>
            <a:ext cx="172044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38080" y="14040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369240" y="4300200"/>
            <a:ext cx="5806800" cy="208008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6530760" y="1650240"/>
            <a:ext cx="5443920" cy="17290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365760" y="1672560"/>
            <a:ext cx="6228720" cy="2233080"/>
          </a:xfrm>
          <a:prstGeom prst="rect">
            <a:avLst/>
          </a:prstGeom>
          <a:ln>
            <a:noFill/>
          </a:ln>
        </p:spPr>
      </p:pic>
      <p:sp>
        <p:nvSpPr>
          <p:cNvPr id="226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365760" y="1687680"/>
            <a:ext cx="5756760" cy="21448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1314000" y="4134240"/>
            <a:ext cx="4872600" cy="20055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6436800" y="1609920"/>
            <a:ext cx="5532480" cy="520272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838080" y="14040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854640" y="2193120"/>
            <a:ext cx="5627880" cy="325332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6976800" y="2252880"/>
            <a:ext cx="4661640" cy="36925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38080" y="14040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554480" y="5970240"/>
            <a:ext cx="225396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018080" y="113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models are important in the discovery of cancer genes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36200" y="6126480"/>
            <a:ext cx="255276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Martinez-Jimenez et al.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 press (Nature Reviews Cancer)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549000" y="2011680"/>
            <a:ext cx="3378960" cy="396216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4480560" y="1882080"/>
            <a:ext cx="6727680" cy="428616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-72000" y="293040"/>
            <a:ext cx="12524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Diffusion of observed mutations: </a:t>
            </a:r>
            <a:r>
              <a:rPr b="0" i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oncodriveCLUSTL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53000" y="2049480"/>
            <a:ext cx="11820960" cy="330480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7776000" y="5943600"/>
            <a:ext cx="365004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Arnedo-Pac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 10.1093/bioinformatics/btz501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293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mutation rate by nucleotide context is useful?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78280" y="2560320"/>
            <a:ext cx="11423160" cy="26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Binning by nucleotide context allows to break down mutagenesis into </a:t>
            </a: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common mutagenesis patterns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known as </a:t>
            </a: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are one step closer to a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causal biological interpretation of mutations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in terms of distinct (exogenous and endogenous) factors operative in the genome.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590480" y="5134320"/>
            <a:ext cx="9505440" cy="77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4"/>
          <p:cNvSpPr/>
          <p:nvPr/>
        </p:nvSpPr>
        <p:spPr>
          <a:xfrm>
            <a:off x="11521800" y="6397560"/>
            <a:ext cx="3042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874080" y="185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Locally flat model: assessing neutral mutation rates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5610960" y="2261880"/>
            <a:ext cx="6305400" cy="356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Learn site-by-site mutation rates: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valid for CDS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neutral: correct for selection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locally flat: aware of chromatin determinants of mutation rate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205280" y="2232000"/>
            <a:ext cx="3232080" cy="3189240"/>
          </a:xfrm>
          <a:prstGeom prst="rect">
            <a:avLst/>
          </a:prstGeom>
          <a:ln>
            <a:noFill/>
          </a:ln>
        </p:spPr>
      </p:pic>
      <p:sp>
        <p:nvSpPr>
          <p:cNvPr id="253" name="CustomShape 4"/>
          <p:cNvSpPr/>
          <p:nvPr/>
        </p:nvSpPr>
        <p:spPr>
          <a:xfrm>
            <a:off x="1205280" y="5425200"/>
            <a:ext cx="299700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Martincorena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https://doi.org/10.1016/j.cell.2017.09.042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8080" y="-318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2265840" y="822960"/>
            <a:ext cx="7881120" cy="56322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838080" y="-318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1793880" y="933120"/>
            <a:ext cx="8625600" cy="573732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38080" y="-318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796320" y="1003680"/>
            <a:ext cx="6789240" cy="566208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7492680" y="5308920"/>
            <a:ext cx="4390560" cy="99648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8443440" y="2053080"/>
            <a:ext cx="2891880" cy="251568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838080" y="-66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303120" y="1162440"/>
            <a:ext cx="5727960" cy="306324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6492240" y="2892240"/>
            <a:ext cx="5205960" cy="359604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38080" y="-174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2517120" y="3238560"/>
            <a:ext cx="721764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1870560" y="1371600"/>
            <a:ext cx="9399960" cy="479448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25880" y="4804560"/>
            <a:ext cx="5879520" cy="153036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279" name="CustomShape 4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38080" y="-174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517120" y="3238560"/>
            <a:ext cx="721764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186120" y="914400"/>
            <a:ext cx="4322520" cy="557460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50840" y="6352200"/>
            <a:ext cx="212616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46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854960" y="1961280"/>
            <a:ext cx="4916160" cy="349920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9875520" y="1791360"/>
            <a:ext cx="2193480" cy="194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1006560" y="260748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4. Segregated mutational landscapes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-174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2517120" y="3238560"/>
            <a:ext cx="721764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6217920" y="2011680"/>
            <a:ext cx="5936400" cy="352512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548640" y="1378800"/>
            <a:ext cx="5573880" cy="4195080"/>
          </a:xfrm>
          <a:prstGeom prst="rect">
            <a:avLst/>
          </a:prstGeom>
          <a:ln>
            <a:noFill/>
          </a:ln>
        </p:spPr>
      </p:pic>
      <p:sp>
        <p:nvSpPr>
          <p:cNvPr id="294" name="CustomShape 4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838080" y="-174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2517120" y="3238560"/>
            <a:ext cx="721764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640080" y="1371600"/>
            <a:ext cx="5299560" cy="250776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6496560" y="1280160"/>
            <a:ext cx="5341680" cy="529956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3"/>
          <a:stretch/>
        </p:blipFill>
        <p:spPr>
          <a:xfrm>
            <a:off x="855720" y="4480560"/>
            <a:ext cx="5541120" cy="177228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0" t="0" r="0" b="6338"/>
          <a:stretch/>
        </p:blipFill>
        <p:spPr>
          <a:xfrm>
            <a:off x="1136160" y="565200"/>
            <a:ext cx="10002960" cy="564912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631360" y="6309360"/>
            <a:ext cx="273996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Adapted from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Noto Sans CJK SC"/>
                <a:hlinkClick r:id="rId2"/>
              </a:rPr>
              <a:t>https://loizoulab.org/research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by Carla Castignani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1521800" y="6397560"/>
            <a:ext cx="3042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946080" y="-102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in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nucleosome-covered DNA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2517120" y="3238560"/>
            <a:ext cx="721764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82880" y="2088360"/>
            <a:ext cx="3214800" cy="305028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3474720" y="1480320"/>
            <a:ext cx="5797440" cy="452232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3"/>
          <a:stretch/>
        </p:blipFill>
        <p:spPr>
          <a:xfrm>
            <a:off x="9277200" y="4161960"/>
            <a:ext cx="2738160" cy="192636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4"/>
          <a:stretch/>
        </p:blipFill>
        <p:spPr>
          <a:xfrm>
            <a:off x="9277200" y="1472760"/>
            <a:ext cx="2591280" cy="1915200"/>
          </a:xfrm>
          <a:prstGeom prst="rect">
            <a:avLst/>
          </a:prstGeom>
          <a:ln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274320" y="6061680"/>
            <a:ext cx="301752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https://doi.org/10.1016/j.cell.2018.10.004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838080" y="-174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Decomposition of UV light exposure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951480" y="177048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2517120" y="3238560"/>
            <a:ext cx="721764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2081520" y="1263600"/>
            <a:ext cx="8868600" cy="272124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2089440" y="4065840"/>
            <a:ext cx="8931240" cy="251604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875880" y="5787360"/>
            <a:ext cx="113292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"/>
          <p:cNvSpPr/>
          <p:nvPr/>
        </p:nvSpPr>
        <p:spPr>
          <a:xfrm>
            <a:off x="1006560" y="260748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5. Assessing similarity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609480" y="273600"/>
            <a:ext cx="1096740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2286000" y="1554480"/>
            <a:ext cx="7493400" cy="526068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609480" y="273600"/>
            <a:ext cx="1096740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725040" y="1701000"/>
            <a:ext cx="5945400" cy="454536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6564240" y="2468880"/>
            <a:ext cx="5409720" cy="171000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09480" y="273600"/>
            <a:ext cx="1096740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divergence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640080" y="1828800"/>
            <a:ext cx="5709960" cy="421452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6490440" y="1828800"/>
            <a:ext cx="5483520" cy="392724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09480" y="273600"/>
            <a:ext cx="1096740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Cosine similarity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606960" y="1418040"/>
            <a:ext cx="5149080" cy="514008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6566400" y="1828800"/>
            <a:ext cx="5316120" cy="365292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09480" y="273600"/>
            <a:ext cx="1096740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rcRect l="17700" t="0" r="0" b="0"/>
          <a:stretch/>
        </p:blipFill>
        <p:spPr>
          <a:xfrm>
            <a:off x="588600" y="2468880"/>
            <a:ext cx="5441760" cy="328716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rcRect l="16951" t="0" r="0" b="0"/>
          <a:stretch/>
        </p:blipFill>
        <p:spPr>
          <a:xfrm>
            <a:off x="6495120" y="2468880"/>
            <a:ext cx="5520960" cy="330480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1920240" y="2011680"/>
            <a:ext cx="255564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8689680" y="1946880"/>
            <a:ext cx="11840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5029200" y="6035040"/>
            <a:ext cx="255564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ICGC Melanoma Australia Cohort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731520" y="5969160"/>
            <a:ext cx="113292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2" name="CustomShape 6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09480" y="273600"/>
            <a:ext cx="1096740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and Cosine divergences in the 2-simplex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57200" y="1549440"/>
            <a:ext cx="292212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Centroid [1/3, 1/3, 1/3]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832320" y="6218280"/>
            <a:ext cx="187740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4305600" y="6217920"/>
            <a:ext cx="8694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457200" y="3912480"/>
            <a:ext cx="292212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Vertex [1, 0, 0]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CustomShape 6"/>
          <p:cNvSpPr/>
          <p:nvPr/>
        </p:nvSpPr>
        <p:spPr>
          <a:xfrm>
            <a:off x="6708240" y="2689920"/>
            <a:ext cx="292212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Point [1/2, 1/4, 1/4]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7"/>
          <p:cNvSpPr/>
          <p:nvPr/>
        </p:nvSpPr>
        <p:spPr>
          <a:xfrm>
            <a:off x="7299360" y="5240880"/>
            <a:ext cx="187740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0" name="CustomShape 8"/>
          <p:cNvSpPr/>
          <p:nvPr/>
        </p:nvSpPr>
        <p:spPr>
          <a:xfrm>
            <a:off x="10376640" y="5240520"/>
            <a:ext cx="8694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1" name="CustomShape 9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3291840" y="2014560"/>
            <a:ext cx="2634840" cy="187416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282960" y="2048400"/>
            <a:ext cx="2649960" cy="188460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3345120" y="4341240"/>
            <a:ext cx="2649960" cy="188460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365760" y="4415400"/>
            <a:ext cx="2558520" cy="181980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5"/>
          <a:stretch/>
        </p:blipFill>
        <p:spPr>
          <a:xfrm>
            <a:off x="9321120" y="3260520"/>
            <a:ext cx="2741400" cy="194976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6"/>
          <a:stretch/>
        </p:blipFill>
        <p:spPr>
          <a:xfrm>
            <a:off x="6708240" y="3278520"/>
            <a:ext cx="2763720" cy="196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609480" y="273600"/>
            <a:ext cx="1096740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1920240" y="2011680"/>
            <a:ext cx="255564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8689680" y="1946880"/>
            <a:ext cx="11840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5029200" y="6035040"/>
            <a:ext cx="255564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Synthetic Data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rcRect l="14724" t="0" r="0" b="0"/>
          <a:stretch/>
        </p:blipFill>
        <p:spPr>
          <a:xfrm>
            <a:off x="6126480" y="2306880"/>
            <a:ext cx="5910480" cy="344916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rcRect l="14724" t="0" r="0" b="0"/>
          <a:stretch/>
        </p:blipFill>
        <p:spPr>
          <a:xfrm>
            <a:off x="135720" y="2306880"/>
            <a:ext cx="5933520" cy="3462840"/>
          </a:xfrm>
          <a:prstGeom prst="rect">
            <a:avLst/>
          </a:prstGeom>
          <a:ln>
            <a:noFill/>
          </a:ln>
        </p:spPr>
      </p:pic>
      <p:sp>
        <p:nvSpPr>
          <p:cNvPr id="364" name="CustomShape 5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82880" y="182880"/>
            <a:ext cx="1170000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Somatic mutations are common in living cells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951480" y="1662480"/>
            <a:ext cx="10508760" cy="8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study of cancer genomes has revealed that somatic cells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can accumulate up to thousands of nucleotide substitutions.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917640" y="2710080"/>
            <a:ext cx="10482120" cy="381384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165240" y="6301080"/>
            <a:ext cx="1933560" cy="5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Sabarinathan, Pich et al. 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https://doi.org/10.1101/190330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11521800" y="6397560"/>
            <a:ext cx="3042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09480" y="112680"/>
            <a:ext cx="10967400" cy="12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assessing spectra similarity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rcRect l="0" t="0" r="0" b="46114"/>
          <a:stretch/>
        </p:blipFill>
        <p:spPr>
          <a:xfrm>
            <a:off x="1384560" y="1632240"/>
            <a:ext cx="9913320" cy="37443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1372320" y="5616720"/>
            <a:ext cx="968868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to know whether we have deconstructed existing signatures or new ones?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681480" y="76680"/>
            <a:ext cx="10967400" cy="12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typical similarity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between random spectra?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4593600" y="2446560"/>
            <a:ext cx="5274720" cy="3199320"/>
          </a:xfrm>
          <a:prstGeom prst="rect">
            <a:avLst/>
          </a:prstGeom>
          <a:ln>
            <a:noFill/>
          </a:ln>
        </p:spPr>
      </p:pic>
      <p:sp>
        <p:nvSpPr>
          <p:cNvPr id="371" name="CustomShape 2"/>
          <p:cNvSpPr/>
          <p:nvPr/>
        </p:nvSpPr>
        <p:spPr>
          <a:xfrm>
            <a:off x="5328720" y="1789560"/>
            <a:ext cx="380808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Prob to draw random profiles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with cosine higher than 0.8?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5234400" y="5576040"/>
            <a:ext cx="171180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956160" y="3405600"/>
            <a:ext cx="346788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Randomly drawing pairs of profiles from symmetric Dirichlet distributions.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09480" y="4680"/>
            <a:ext cx="10967400" cy="12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typical similarity between random spectra and known signatures?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1865880" y="1404720"/>
            <a:ext cx="8463600" cy="252324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1845360" y="4005720"/>
            <a:ext cx="8591400" cy="2535120"/>
          </a:xfrm>
          <a:prstGeom prst="rect">
            <a:avLst/>
          </a:prstGeom>
          <a:ln>
            <a:noFill/>
          </a:ln>
        </p:spPr>
      </p:pic>
      <p:sp>
        <p:nvSpPr>
          <p:cNvPr id="378" name="CustomShape 2"/>
          <p:cNvSpPr/>
          <p:nvPr/>
        </p:nvSpPr>
        <p:spPr>
          <a:xfrm>
            <a:off x="734400" y="6152040"/>
            <a:ext cx="173052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861480" y="21600"/>
            <a:ext cx="1096740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Assessing splits and mergers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1576800" y="1666800"/>
            <a:ext cx="9047880" cy="4923720"/>
          </a:xfrm>
          <a:prstGeom prst="rect">
            <a:avLst/>
          </a:prstGeom>
          <a:ln>
            <a:noFill/>
          </a:ln>
        </p:spPr>
      </p:pic>
      <p:sp>
        <p:nvSpPr>
          <p:cNvPr id="382" name="CustomShape 2"/>
          <p:cNvSpPr/>
          <p:nvPr/>
        </p:nvSpPr>
        <p:spPr>
          <a:xfrm>
            <a:off x="7406640" y="6309360"/>
            <a:ext cx="449892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https://doi.org/10.1038/s41588-019-0525-5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1352160" y="1173600"/>
            <a:ext cx="3467880" cy="3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SignatureAnalyzer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5303520" y="1139040"/>
            <a:ext cx="3467880" cy="3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SigProfiler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11338560" y="6397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1006560" y="260748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6. Homework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1402200" y="3039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7370280" y="2868480"/>
            <a:ext cx="3332160" cy="131292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7101360" y="2427840"/>
            <a:ext cx="99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66b3"/>
                </a:solidFill>
                <a:latin typeface="Arial"/>
                <a:ea typeface="DejaVu Sans"/>
              </a:rPr>
              <a:t>data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11338560" y="6361920"/>
            <a:ext cx="487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511280" y="4289040"/>
            <a:ext cx="8746200" cy="195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deconstructSigs formats in place: e.g. A[C&gt;T]A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source sigprofiler: https://www.synapse.org/#!Synapse:syn11738319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format_signature_table.py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to reformat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attribution.py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(see slide 48)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simplex-heatmaps.ipynb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(see slides 19, 58)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clustering.py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(slide 57)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3709440" y="1925280"/>
            <a:ext cx="3164760" cy="1754640"/>
          </a:xfrm>
          <a:prstGeom prst="rect">
            <a:avLst/>
          </a:prstGeom>
          <a:ln>
            <a:noFill/>
          </a:ln>
        </p:spPr>
      </p:pic>
      <p:sp>
        <p:nvSpPr>
          <p:cNvPr id="394" name="CustomShape 5"/>
          <p:cNvSpPr/>
          <p:nvPr/>
        </p:nvSpPr>
        <p:spPr>
          <a:xfrm>
            <a:off x="626400" y="2318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Lecture 3 Supplementary Code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5" name="CustomShape 6"/>
          <p:cNvSpPr/>
          <p:nvPr/>
        </p:nvSpPr>
        <p:spPr>
          <a:xfrm>
            <a:off x="397440" y="1396800"/>
            <a:ext cx="484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66b3"/>
                </a:solidFill>
                <a:latin typeface="Arial"/>
                <a:ea typeface="DejaVu Sans"/>
              </a:rPr>
              <a:t>Tut1.Lecture.3.Supplementary.Code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"/>
          <p:cNvSpPr/>
          <p:nvPr/>
        </p:nvSpPr>
        <p:spPr>
          <a:xfrm>
            <a:off x="4702320" y="2399760"/>
            <a:ext cx="3290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Questions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914400" y="1620720"/>
            <a:ext cx="950580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"/>
          <p:cNvSpPr/>
          <p:nvPr/>
        </p:nvSpPr>
        <p:spPr>
          <a:xfrm>
            <a:off x="914400" y="2318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914400" y="1620720"/>
            <a:ext cx="950580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Lawrence, M.S., et al. (2013). Mutational heterogeneity in cancer and the search for new cancer-associated genes. Nature 499, 214–218.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Polak, P., et al. (2015). Cell-of-origin chromatin organization shapes the mutational landscape of cancer. Nature 518, 360–364.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Morganella, S., et al. (2016). The topography of mutational processes in breast cancer genomes. Nature Communications 7, 1–11.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Haradhvala, N.J. et al. (2016). Mutational strand asymmetries in cancer genomes reveal mechanisms of DNA damage and repair. Cell 164, 538–549.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Frigola, J., et al. (2017). Reduced mutation rate in exons due to differential mismatch repair. Nature Genetics 49, 1684–1692.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Martincorena, I., et al. (2017). Universal Patterns of Selection in Cancer and Somatic Tissues. Cell 171, 1029-1041.e21.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"/>
          <p:cNvSpPr/>
          <p:nvPr/>
        </p:nvSpPr>
        <p:spPr>
          <a:xfrm>
            <a:off x="914400" y="2318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914400" y="1620720"/>
            <a:ext cx="950580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Haradhvala, N.J., et al. (2018). Distinct mutational signatures characterize concurrent loss of polymerase proofreading and mismatch repair. Nature Communications 9, 1746.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Pich, O., et al. (2018). Somatic and Germline Mutation Periodicity Follow the Orientation of the DNA Minor Groove around Nucleosomes. Cell 175, 1074-1087.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Maura, F., et al. (2019). A practical guide for mutational signature analysis in hematological malignancies. Nature Communications 10, 1–12.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Arnedo-Pac, C., et al. (2019). OncodriveCLUSTL: a sequence-based clustering method to identify cancer drivers. Bioinformatics 35, 4788–4790.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Pich, O., et al. (2019). The mutational footprints of cancer therapies. Nature Genetics 51, 1732–1740.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Volkova, N.V., et al. (2020). Mutational signatures are jointly shaped by DNA damage and repair. Nature Communications 11, 2169.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"/>
          <p:cNvSpPr/>
          <p:nvPr/>
        </p:nvSpPr>
        <p:spPr>
          <a:xfrm>
            <a:off x="914400" y="2318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Tools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914400" y="1620720"/>
            <a:ext cx="9505800" cy="25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https://github.com/AlexandrovLab/SigProfilerExtractor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https://bitbucket.org/bbglab/sigprofilerjulia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https://github.com/broadinstitute/getzlab-SignatureAnalyzer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https://github.com/nicolaroberts/hdp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5"/>
              </a:rPr>
              <a:t>https://github.com/steverozen/mSigHdp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6"/>
              </a:rPr>
              <a:t>https://github.com/gerstung-lab/tensorsignatures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Rosenthal, R., et al. (2016). deconstructSigs: delineating mutational processes in single tumors distinguishes DNA repair deficiencies and patterns of carcinoma evolution. Genome Biol 17, 31.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74080" y="770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2651760" y="222804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090080" y="1214640"/>
            <a:ext cx="4008240" cy="540360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5486400" y="1410480"/>
            <a:ext cx="5996160" cy="502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Mutation rate shows variability across the genome at different scales.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 known determinants of mutation rate are related to: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gene expression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replication timing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DNA-bound TF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nucleosome positioning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histone modifications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transient non-B-DNA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1521800" y="6397560"/>
            <a:ext cx="3042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006200" y="260712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"/>
          <p:cNvSpPr/>
          <p:nvPr/>
        </p:nvSpPr>
        <p:spPr>
          <a:xfrm>
            <a:off x="914400" y="23184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Survey Link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914400" y="1620720"/>
            <a:ext cx="950580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1371600" y="2743200"/>
            <a:ext cx="10057320" cy="107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https://forms.gle/PUdqAhiVnFDngV7NA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74080" y="-66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2651760" y="222804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0" t="0" r="0" b="40420"/>
          <a:stretch/>
        </p:blipFill>
        <p:spPr>
          <a:xfrm>
            <a:off x="1463400" y="1136160"/>
            <a:ext cx="9414000" cy="31482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296720" y="4389120"/>
            <a:ext cx="9505440" cy="197028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2085840" y="4150800"/>
            <a:ext cx="1933560" cy="5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Polak et al. doi:10.1038/nature14221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2174400" y="6068160"/>
            <a:ext cx="1933560" cy="5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Lawrence et al.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doi:10.1038/nature12213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11521800" y="6397560"/>
            <a:ext cx="3042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874080" y="-66960"/>
            <a:ext cx="1050876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Session Goals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2651760" y="2228040"/>
            <a:ext cx="10508760" cy="35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11521800" y="6397560"/>
            <a:ext cx="4554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1368720" y="2147760"/>
            <a:ext cx="9964800" cy="37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Data (counts) → Spectra (probabilities)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Spectra → Site-by-site mutation rate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Mutation rate → Mutational heterogeneity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Breaking down mutations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The use of spectra similarity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Review supplementary code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</TotalTime>
  <Application>LibreOffice/6.0.7.3$Linux_X86_64 LibreOffice_project/00m0$Build-3</Application>
  <Words>201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2020-05-20T02:58:52Z</dcterms:created>
  <dc:creator>steve rozen</dc:creator>
  <dc:description/>
  <dc:language>en-US</dc:language>
  <cp:lastModifiedBy/>
  <dcterms:modified xsi:type="dcterms:W3CDTF">2020-07-13T13:38:16Z</dcterms:modified>
  <cp:revision>210</cp:revision>
  <dc:subject/>
  <dc:title>Mutational signature analysis pipelines, machine learning, and benchmarking on synthetic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